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2"/>
    <p:restoredTop sz="86427"/>
  </p:normalViewPr>
  <p:slideViewPr>
    <p:cSldViewPr snapToGrid="0" snapToObjects="1">
      <p:cViewPr varScale="1">
        <p:scale>
          <a:sx n="99" d="100"/>
          <a:sy n="99" d="100"/>
        </p:scale>
        <p:origin x="169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4747-604A-284D-8F8C-5C8C300ED9F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39959-AA7D-C04F-AF10-4EED4EAF5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0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6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82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18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7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4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86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38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39959-AA7D-C04F-AF10-4EED4EAF5C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3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9DB3-162A-CF4D-8E05-72B4FC9C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562" y="2641600"/>
            <a:ext cx="4062714" cy="15951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200" dirty="0">
                <a:latin typeface="Britannic Bold" panose="020B0903060703020204" pitchFamily="34" charset="77"/>
              </a:rPr>
              <a:t>Becoming Stewards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>
                <a:latin typeface="Britannic Bold" panose="020B0903060703020204" pitchFamily="34" charset="77"/>
              </a:rPr>
              <a:t>Saints Peter &amp; Paul Parish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7EE6C-8EF1-894B-BED5-DA477EE11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861" y="5935850"/>
            <a:ext cx="3148739" cy="28206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2019 Stewardship 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9AEC13-F0B3-384A-B48A-BCD4B399E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093" y="640080"/>
            <a:ext cx="5619989" cy="55778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490088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5764-70D6-994A-8AA8-58C7C6AC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995005" cy="1080938"/>
          </a:xfrm>
        </p:spPr>
        <p:txBody>
          <a:bodyPr>
            <a:normAutofit/>
          </a:bodyPr>
          <a:lstStyle/>
          <a:p>
            <a:r>
              <a:rPr lang="en-US" dirty="0"/>
              <a:t>Winter / Ordinary Time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85F533-8DDE-3948-A893-3F2F3F20B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761797"/>
              </p:ext>
            </p:extLst>
          </p:nvPr>
        </p:nvGraphicFramePr>
        <p:xfrm>
          <a:off x="474562" y="2387146"/>
          <a:ext cx="11335145" cy="3933288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2261819">
                  <a:extLst>
                    <a:ext uri="{9D8B030D-6E8A-4147-A177-3AD203B41FA5}">
                      <a16:colId xmlns:a16="http://schemas.microsoft.com/office/drawing/2014/main" val="3019190767"/>
                    </a:ext>
                  </a:extLst>
                </a:gridCol>
                <a:gridCol w="2336957">
                  <a:extLst>
                    <a:ext uri="{9D8B030D-6E8A-4147-A177-3AD203B41FA5}">
                      <a16:colId xmlns:a16="http://schemas.microsoft.com/office/drawing/2014/main" val="3821836573"/>
                    </a:ext>
                  </a:extLst>
                </a:gridCol>
                <a:gridCol w="1610624">
                  <a:extLst>
                    <a:ext uri="{9D8B030D-6E8A-4147-A177-3AD203B41FA5}">
                      <a16:colId xmlns:a16="http://schemas.microsoft.com/office/drawing/2014/main" val="2997953739"/>
                    </a:ext>
                  </a:extLst>
                </a:gridCol>
                <a:gridCol w="1657377">
                  <a:extLst>
                    <a:ext uri="{9D8B030D-6E8A-4147-A177-3AD203B41FA5}">
                      <a16:colId xmlns:a16="http://schemas.microsoft.com/office/drawing/2014/main" val="2005870990"/>
                    </a:ext>
                  </a:extLst>
                </a:gridCol>
                <a:gridCol w="1799304">
                  <a:extLst>
                    <a:ext uri="{9D8B030D-6E8A-4147-A177-3AD203B41FA5}">
                      <a16:colId xmlns:a16="http://schemas.microsoft.com/office/drawing/2014/main" val="1690452225"/>
                    </a:ext>
                  </a:extLst>
                </a:gridCol>
                <a:gridCol w="1669064">
                  <a:extLst>
                    <a:ext uri="{9D8B030D-6E8A-4147-A177-3AD203B41FA5}">
                      <a16:colId xmlns:a16="http://schemas.microsoft.com/office/drawing/2014/main" val="1394181403"/>
                    </a:ext>
                  </a:extLst>
                </a:gridCol>
              </a:tblGrid>
              <a:tr h="3515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Bring forward an understanding of Stewardship to the parish.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Improve Communication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L. A. Bulletin Inserts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40" marR="137844" marT="137844" marB="13784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Don Prescavage to lead;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Introduce Stewardship by creating script for each Mass, PPC &amp; Committee Mtgs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Gather all parishioner emails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small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Offertory baskets to pass so that all may be a part of the Offertory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40" marR="137844" marT="137844" marB="13784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Grow Hospitality Ministry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40" marR="137844" marT="137844" marB="13784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Parking Lot Hospitality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40" marR="137844" marT="137844" marB="13784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Invite parishioners to gather for video and small group discussion.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RCIA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40" marR="137844" marT="137844" marB="13784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Begin in Lent-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  <a:effectLst/>
                        </a:rPr>
                        <a:t> Father Jack/Deacon Don to lead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Ben Berrini leads RCIA Program / reapplies program strengths from other parishes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40" marR="137844" marT="137844" marB="13784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4604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9B6B663-B144-704B-ACE6-50D2664FCF33}"/>
              </a:ext>
            </a:extLst>
          </p:cNvPr>
          <p:cNvSpPr txBox="1"/>
          <p:nvPr/>
        </p:nvSpPr>
        <p:spPr>
          <a:xfrm>
            <a:off x="558800" y="2038839"/>
            <a:ext cx="11440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800000"/>
                </a:highlight>
              </a:rPr>
              <a:t>Formation / Communication         How &amp; Who?                               Welcome                      How &amp; Who?                Faith Formation                How &amp; Who?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2572FC-11EA-BE47-978D-8ECAD6659A88}"/>
              </a:ext>
            </a:extLst>
          </p:cNvPr>
          <p:cNvSpPr txBox="1"/>
          <p:nvPr/>
        </p:nvSpPr>
        <p:spPr>
          <a:xfrm flipH="1">
            <a:off x="10526935" y="642346"/>
            <a:ext cx="1665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937" y="642346"/>
            <a:ext cx="4443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Baskerville"/>
                <a:cs typeface="Baskerville"/>
              </a:rPr>
              <a:t>“Not only are people’s lives changed…when  parishes form parishioners as disciples and stewards, the parish itself is transformed”( Lisa Anslinger, “Grateful Disciples”)</a:t>
            </a:r>
          </a:p>
        </p:txBody>
      </p:sp>
    </p:spTree>
    <p:extLst>
      <p:ext uri="{BB962C8B-B14F-4D97-AF65-F5344CB8AC3E}">
        <p14:creationId xmlns:p14="http://schemas.microsoft.com/office/powerpoint/2010/main" val="3487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4852-D070-3747-B545-61FFE4E95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43644"/>
            <a:ext cx="9613861" cy="1090522"/>
          </a:xfrm>
        </p:spPr>
        <p:txBody>
          <a:bodyPr>
            <a:normAutofit/>
          </a:bodyPr>
          <a:lstStyle/>
          <a:p>
            <a:r>
              <a:rPr lang="en-US" dirty="0"/>
              <a:t>Lent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032F04-8970-6044-AF02-30B80CCDE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488882"/>
              </p:ext>
            </p:extLst>
          </p:nvPr>
        </p:nvGraphicFramePr>
        <p:xfrm>
          <a:off x="325464" y="2554410"/>
          <a:ext cx="11561736" cy="3834266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2033233">
                  <a:extLst>
                    <a:ext uri="{9D8B030D-6E8A-4147-A177-3AD203B41FA5}">
                      <a16:colId xmlns:a16="http://schemas.microsoft.com/office/drawing/2014/main" val="3430291191"/>
                    </a:ext>
                  </a:extLst>
                </a:gridCol>
                <a:gridCol w="1773199">
                  <a:extLst>
                    <a:ext uri="{9D8B030D-6E8A-4147-A177-3AD203B41FA5}">
                      <a16:colId xmlns:a16="http://schemas.microsoft.com/office/drawing/2014/main" val="2903516353"/>
                    </a:ext>
                  </a:extLst>
                </a:gridCol>
                <a:gridCol w="1597635">
                  <a:extLst>
                    <a:ext uri="{9D8B030D-6E8A-4147-A177-3AD203B41FA5}">
                      <a16:colId xmlns:a16="http://schemas.microsoft.com/office/drawing/2014/main" val="3925920655"/>
                    </a:ext>
                  </a:extLst>
                </a:gridCol>
                <a:gridCol w="1586042">
                  <a:extLst>
                    <a:ext uri="{9D8B030D-6E8A-4147-A177-3AD203B41FA5}">
                      <a16:colId xmlns:a16="http://schemas.microsoft.com/office/drawing/2014/main" val="2460040142"/>
                    </a:ext>
                  </a:extLst>
                </a:gridCol>
                <a:gridCol w="2150828">
                  <a:extLst>
                    <a:ext uri="{9D8B030D-6E8A-4147-A177-3AD203B41FA5}">
                      <a16:colId xmlns:a16="http://schemas.microsoft.com/office/drawing/2014/main" val="2358683290"/>
                    </a:ext>
                  </a:extLst>
                </a:gridCol>
                <a:gridCol w="2420799">
                  <a:extLst>
                    <a:ext uri="{9D8B030D-6E8A-4147-A177-3AD203B41FA5}">
                      <a16:colId xmlns:a16="http://schemas.microsoft.com/office/drawing/2014/main" val="461462989"/>
                    </a:ext>
                  </a:extLst>
                </a:gridCol>
              </a:tblGrid>
              <a:tr h="3210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Bring forward  understanding of Stewardship to the parish.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Leisa A. Bulletin Inserts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421" marR="134053" marT="134053" marB="13405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K. Grinaway to lead;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Introduce Stewardship by creating script for each Mass, PPC &amp; Committee Mtgs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421" marR="134053" marT="134053" marB="1340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Grow Hospitality Ministry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421" marR="134053" marT="134053" marB="1340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Parking Lot Hospitality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421" marR="134053" marT="134053" marB="1340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Invite parishioners to gather for video and small group discussion.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RCIA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421" marR="134053" marT="134053" marB="1340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Use Barron’s Catholicism Video Series.  Father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  <a:effectLst/>
                        </a:rPr>
                        <a:t> Jack/Deacon Don to lead.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Ben Berrini leads RCIA Program / reapplies program strengths from other parishes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421" marR="134053" marT="134053" marB="1340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alpha val="6980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610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A110262-6376-6842-9F6A-698E5B297EB1}"/>
              </a:ext>
            </a:extLst>
          </p:cNvPr>
          <p:cNvSpPr txBox="1"/>
          <p:nvPr/>
        </p:nvSpPr>
        <p:spPr>
          <a:xfrm>
            <a:off x="498762" y="2275071"/>
            <a:ext cx="10737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800000"/>
                </a:highlight>
              </a:rPr>
              <a:t>Formation / Communication         How &amp; Who?                  Welcome                      How &amp; Who?             Faith Formation                     How &amp; Who?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F7307B-443D-0745-A6D8-26FA2F6070EB}"/>
              </a:ext>
            </a:extLst>
          </p:cNvPr>
          <p:cNvSpPr txBox="1"/>
          <p:nvPr/>
        </p:nvSpPr>
        <p:spPr>
          <a:xfrm>
            <a:off x="10604500" y="601199"/>
            <a:ext cx="1486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D5209-4F77-5342-8BE7-95145E2F20D5}"/>
              </a:ext>
            </a:extLst>
          </p:cNvPr>
          <p:cNvSpPr txBox="1"/>
          <p:nvPr/>
        </p:nvSpPr>
        <p:spPr>
          <a:xfrm>
            <a:off x="1668342" y="601199"/>
            <a:ext cx="862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200" i="1" dirty="0">
                <a:latin typeface="Baskerville" panose="02020502070401020303" pitchFamily="18" charset="0"/>
                <a:ea typeface="Baskerville" panose="02020502070401020303" pitchFamily="18" charset="0"/>
              </a:rPr>
              <a:t>“The parish is more than simply the place where people come to Mass or participate in sacramental preparation.  </a:t>
            </a:r>
          </a:p>
          <a:p>
            <a:pPr lvl="0" algn="r"/>
            <a:r>
              <a:rPr lang="en-US" sz="1200" i="1" dirty="0">
                <a:latin typeface="Baskerville" panose="02020502070401020303" pitchFamily="18" charset="0"/>
                <a:ea typeface="Baskerville" panose="02020502070401020303" pitchFamily="18" charset="0"/>
              </a:rPr>
              <a:t>The parish is a community of believers who are committed to Christ and to living as disciples” (Leisa Anslinger, “Grateful Disciples”)</a:t>
            </a:r>
          </a:p>
        </p:txBody>
      </p:sp>
    </p:spTree>
    <p:extLst>
      <p:ext uri="{BB962C8B-B14F-4D97-AF65-F5344CB8AC3E}">
        <p14:creationId xmlns:p14="http://schemas.microsoft.com/office/powerpoint/2010/main" val="48080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05EB-967A-0D41-BF23-C68ED4C2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Easter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AA0AB0-173F-704D-B683-56A6F09DD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853791"/>
              </p:ext>
            </p:extLst>
          </p:nvPr>
        </p:nvGraphicFramePr>
        <p:xfrm>
          <a:off x="362737" y="2720528"/>
          <a:ext cx="11431866" cy="3275157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2344172">
                  <a:extLst>
                    <a:ext uri="{9D8B030D-6E8A-4147-A177-3AD203B41FA5}">
                      <a16:colId xmlns:a16="http://schemas.microsoft.com/office/drawing/2014/main" val="1638967130"/>
                    </a:ext>
                  </a:extLst>
                </a:gridCol>
                <a:gridCol w="1733216">
                  <a:extLst>
                    <a:ext uri="{9D8B030D-6E8A-4147-A177-3AD203B41FA5}">
                      <a16:colId xmlns:a16="http://schemas.microsoft.com/office/drawing/2014/main" val="4157559246"/>
                    </a:ext>
                  </a:extLst>
                </a:gridCol>
                <a:gridCol w="1541573">
                  <a:extLst>
                    <a:ext uri="{9D8B030D-6E8A-4147-A177-3AD203B41FA5}">
                      <a16:colId xmlns:a16="http://schemas.microsoft.com/office/drawing/2014/main" val="3429820856"/>
                    </a:ext>
                  </a:extLst>
                </a:gridCol>
                <a:gridCol w="1631646">
                  <a:extLst>
                    <a:ext uri="{9D8B030D-6E8A-4147-A177-3AD203B41FA5}">
                      <a16:colId xmlns:a16="http://schemas.microsoft.com/office/drawing/2014/main" val="2853732968"/>
                    </a:ext>
                  </a:extLst>
                </a:gridCol>
                <a:gridCol w="1746632">
                  <a:extLst>
                    <a:ext uri="{9D8B030D-6E8A-4147-A177-3AD203B41FA5}">
                      <a16:colId xmlns:a16="http://schemas.microsoft.com/office/drawing/2014/main" val="603746303"/>
                    </a:ext>
                  </a:extLst>
                </a:gridCol>
                <a:gridCol w="2434627">
                  <a:extLst>
                    <a:ext uri="{9D8B030D-6E8A-4147-A177-3AD203B41FA5}">
                      <a16:colId xmlns:a16="http://schemas.microsoft.com/office/drawing/2014/main" val="1885088065"/>
                    </a:ext>
                  </a:extLst>
                </a:gridCol>
              </a:tblGrid>
              <a:tr h="327515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Bring forward an understanding of Stewardship to the parish.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L. A. Bulletin Inserts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61" marR="313742" marT="104581" marB="1045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Paul Dreabit to lead;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Introduce Stewardship by creating script for each Mass, PPC &amp; Committee Mtgs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61" marR="0" marT="104581" marB="1045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Grow Hospitality Ministry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61" marR="0" marT="104581" marB="1045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Parking Lot Hospitality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61" marR="0" marT="104581" marB="1045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Invite parishioners to gather for video and small group discussion.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RCIA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61" marR="0" marT="104581" marB="1045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Use Barron’s Catholicism Video Series.</a:t>
                      </a:r>
                      <a:r>
                        <a:rPr lang="en-US" sz="17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Father Jack/Deacon Don to lead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Ben Berrini leads RCIA Program / reapplies program strengths from other parishes</a:t>
                      </a:r>
                      <a:endParaRPr 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61" marR="0" marT="104581" marB="1045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42488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flipH="1">
            <a:off x="10632734" y="627233"/>
            <a:ext cx="1685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highlight>
                <a:srgbClr val="800000"/>
              </a:highligh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7650" y="2108410"/>
            <a:ext cx="10723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ighlight>
                  <a:srgbClr val="800000"/>
                </a:highlight>
              </a:rPr>
              <a:t>Formation / Communication         How &amp; Who?               Welcome                    How &amp; Who?                  Faith Formation                How &amp; Who?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8683" y="629044"/>
            <a:ext cx="590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Baskerville"/>
                <a:cs typeface="Baskerville"/>
              </a:rPr>
              <a:t>“Stewardship is an expression of discipleship with the power to change how we understand and live our lives” (Stewardship, a Disciple’s Response, Introduction)</a:t>
            </a:r>
          </a:p>
        </p:txBody>
      </p:sp>
    </p:spTree>
    <p:extLst>
      <p:ext uri="{BB962C8B-B14F-4D97-AF65-F5344CB8AC3E}">
        <p14:creationId xmlns:p14="http://schemas.microsoft.com/office/powerpoint/2010/main" val="230810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9082-6172-F04D-884F-DAF726803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823716"/>
            <a:ext cx="4360214" cy="1010450"/>
          </a:xfrm>
        </p:spPr>
        <p:txBody>
          <a:bodyPr>
            <a:normAutofit/>
          </a:bodyPr>
          <a:lstStyle/>
          <a:p>
            <a:r>
              <a:rPr lang="en-US" dirty="0"/>
              <a:t>Pentecost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D3559-8D7B-AA4C-9C10-E0154480F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970884"/>
              </p:ext>
            </p:extLst>
          </p:nvPr>
        </p:nvGraphicFramePr>
        <p:xfrm>
          <a:off x="468536" y="2894340"/>
          <a:ext cx="11480658" cy="33824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2333870">
                  <a:extLst>
                    <a:ext uri="{9D8B030D-6E8A-4147-A177-3AD203B41FA5}">
                      <a16:colId xmlns:a16="http://schemas.microsoft.com/office/drawing/2014/main" val="1360735355"/>
                    </a:ext>
                  </a:extLst>
                </a:gridCol>
                <a:gridCol w="1475257">
                  <a:extLst>
                    <a:ext uri="{9D8B030D-6E8A-4147-A177-3AD203B41FA5}">
                      <a16:colId xmlns:a16="http://schemas.microsoft.com/office/drawing/2014/main" val="3149358581"/>
                    </a:ext>
                  </a:extLst>
                </a:gridCol>
                <a:gridCol w="1242547">
                  <a:extLst>
                    <a:ext uri="{9D8B030D-6E8A-4147-A177-3AD203B41FA5}">
                      <a16:colId xmlns:a16="http://schemas.microsoft.com/office/drawing/2014/main" val="2870821048"/>
                    </a:ext>
                  </a:extLst>
                </a:gridCol>
                <a:gridCol w="1705736">
                  <a:extLst>
                    <a:ext uri="{9D8B030D-6E8A-4147-A177-3AD203B41FA5}">
                      <a16:colId xmlns:a16="http://schemas.microsoft.com/office/drawing/2014/main" val="2430508806"/>
                    </a:ext>
                  </a:extLst>
                </a:gridCol>
                <a:gridCol w="1942135">
                  <a:extLst>
                    <a:ext uri="{9D8B030D-6E8A-4147-A177-3AD203B41FA5}">
                      <a16:colId xmlns:a16="http://schemas.microsoft.com/office/drawing/2014/main" val="3959205993"/>
                    </a:ext>
                  </a:extLst>
                </a:gridCol>
                <a:gridCol w="2781113">
                  <a:extLst>
                    <a:ext uri="{9D8B030D-6E8A-4147-A177-3AD203B41FA5}">
                      <a16:colId xmlns:a16="http://schemas.microsoft.com/office/drawing/2014/main" val="3242023376"/>
                    </a:ext>
                  </a:extLst>
                </a:gridCol>
              </a:tblGrid>
              <a:tr h="3382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Bring forward an understanding of Stewardship to the parish.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L. A. Bulletin Inserts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 J Lambert to lead;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Promote an attitude of Stewardship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Grow Hospitality Ministry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Parking Lot Hospitality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Invite parishioners to gather for video and small group discussion.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RCIA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Use Barron’s Catholicism Video Series.</a:t>
                      </a:r>
                      <a:r>
                        <a:rPr lang="en-US" sz="1800" baseline="0" dirty="0">
                          <a:effectLst/>
                        </a:rPr>
                        <a:t> Father Jack/Deacon Don to lead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Ben Berrini leads RCIA Program / reapplies program strengths from other parishes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42183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2572FC-11EA-BE47-978D-8ECAD6659A88}"/>
              </a:ext>
            </a:extLst>
          </p:cNvPr>
          <p:cNvSpPr txBox="1"/>
          <p:nvPr/>
        </p:nvSpPr>
        <p:spPr>
          <a:xfrm flipH="1">
            <a:off x="10526935" y="642346"/>
            <a:ext cx="1422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536" y="2214208"/>
            <a:ext cx="11327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800000"/>
                </a:highlight>
              </a:rPr>
              <a:t>Formation / Communication         How &amp; Who?                 Welcome               How &amp; Who?                Faith Formation                 How &amp; Who?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04508" y="695246"/>
            <a:ext cx="5342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Baskerville"/>
                <a:cs typeface="Baskerville"/>
              </a:rPr>
              <a:t>“For disciples of Christ - everyone who responds to Jesus’ invitation , ‘Come follow me’ – Christian stewardship is an obligation, not an option” (Stewardship, a Disciple’s Response, 14)</a:t>
            </a:r>
          </a:p>
        </p:txBody>
      </p:sp>
    </p:spTree>
    <p:extLst>
      <p:ext uri="{BB962C8B-B14F-4D97-AF65-F5344CB8AC3E}">
        <p14:creationId xmlns:p14="http://schemas.microsoft.com/office/powerpoint/2010/main" val="258190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6A18-9118-6E4C-8088-0F394DCF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Summer / Ordinary Time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0EC5B4-4532-7149-B72B-41337ED4C4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1037" y="2854376"/>
          <a:ext cx="10830643" cy="2563711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4165046">
                  <a:extLst>
                    <a:ext uri="{9D8B030D-6E8A-4147-A177-3AD203B41FA5}">
                      <a16:colId xmlns:a16="http://schemas.microsoft.com/office/drawing/2014/main" val="354678037"/>
                    </a:ext>
                  </a:extLst>
                </a:gridCol>
                <a:gridCol w="2054118">
                  <a:extLst>
                    <a:ext uri="{9D8B030D-6E8A-4147-A177-3AD203B41FA5}">
                      <a16:colId xmlns:a16="http://schemas.microsoft.com/office/drawing/2014/main" val="3746459675"/>
                    </a:ext>
                  </a:extLst>
                </a:gridCol>
                <a:gridCol w="2362773">
                  <a:extLst>
                    <a:ext uri="{9D8B030D-6E8A-4147-A177-3AD203B41FA5}">
                      <a16:colId xmlns:a16="http://schemas.microsoft.com/office/drawing/2014/main" val="2533205977"/>
                    </a:ext>
                  </a:extLst>
                </a:gridCol>
                <a:gridCol w="2248706">
                  <a:extLst>
                    <a:ext uri="{9D8B030D-6E8A-4147-A177-3AD203B41FA5}">
                      <a16:colId xmlns:a16="http://schemas.microsoft.com/office/drawing/2014/main" val="449255284"/>
                    </a:ext>
                  </a:extLst>
                </a:gridCol>
              </a:tblGrid>
              <a:tr h="25637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Bring forward an understanding of Stewardship to the parish.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L. A. Bulletin Inserts</a:t>
                      </a:r>
                      <a:endParaRPr lang="en-US" sz="2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659" marR="386489" marT="128830" marB="1288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Fr J Lambert to lead;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Promote an attitude of Stewardship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659" marR="0" marT="128830" marB="1288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Grow Hospitality Ministry in new ways</a:t>
                      </a:r>
                      <a:endParaRPr lang="en-US" sz="2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659" marR="0" marT="128830" marB="1288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Parking Lot Hospitality</a:t>
                      </a:r>
                      <a:endParaRPr lang="en-US" sz="2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659" marR="0" marT="128830" marB="1288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9712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2572FC-11EA-BE47-978D-8ECAD6659A88}"/>
              </a:ext>
            </a:extLst>
          </p:cNvPr>
          <p:cNvSpPr txBox="1"/>
          <p:nvPr/>
        </p:nvSpPr>
        <p:spPr>
          <a:xfrm flipH="1">
            <a:off x="10634563" y="642346"/>
            <a:ext cx="1434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8182" y="2418248"/>
            <a:ext cx="9990387" cy="307777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800000"/>
                </a:highlight>
              </a:rPr>
              <a:t>   Formation / Communication         </a:t>
            </a:r>
            <a:r>
              <a:rPr lang="en-US" sz="1400" dirty="0">
                <a:solidFill>
                  <a:srgbClr val="FF0000"/>
                </a:solidFill>
                <a:highlight>
                  <a:srgbClr val="800000"/>
                </a:highlight>
              </a:rPr>
              <a:t>       </a:t>
            </a:r>
            <a:r>
              <a:rPr lang="en-US" sz="1400" dirty="0">
                <a:highlight>
                  <a:srgbClr val="800000"/>
                </a:highlight>
              </a:rPr>
              <a:t>How &amp; Who?                  Welcome                          How &amp; Who? </a:t>
            </a:r>
          </a:p>
        </p:txBody>
      </p:sp>
    </p:spTree>
    <p:extLst>
      <p:ext uri="{BB962C8B-B14F-4D97-AF65-F5344CB8AC3E}">
        <p14:creationId xmlns:p14="http://schemas.microsoft.com/office/powerpoint/2010/main" val="268347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7701-87C9-AD48-9334-3ECB3A74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Autumn / Ordinary Time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C89764-280A-B146-9223-F2BF1B45F6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513598"/>
              </p:ext>
            </p:extLst>
          </p:nvPr>
        </p:nvGraphicFramePr>
        <p:xfrm>
          <a:off x="681037" y="2608800"/>
          <a:ext cx="10830644" cy="3849149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2590112">
                  <a:extLst>
                    <a:ext uri="{9D8B030D-6E8A-4147-A177-3AD203B41FA5}">
                      <a16:colId xmlns:a16="http://schemas.microsoft.com/office/drawing/2014/main" val="1748583257"/>
                    </a:ext>
                  </a:extLst>
                </a:gridCol>
                <a:gridCol w="2152648">
                  <a:extLst>
                    <a:ext uri="{9D8B030D-6E8A-4147-A177-3AD203B41FA5}">
                      <a16:colId xmlns:a16="http://schemas.microsoft.com/office/drawing/2014/main" val="2014572834"/>
                    </a:ext>
                  </a:extLst>
                </a:gridCol>
                <a:gridCol w="1562882">
                  <a:extLst>
                    <a:ext uri="{9D8B030D-6E8A-4147-A177-3AD203B41FA5}">
                      <a16:colId xmlns:a16="http://schemas.microsoft.com/office/drawing/2014/main" val="3914159544"/>
                    </a:ext>
                  </a:extLst>
                </a:gridCol>
                <a:gridCol w="1909613">
                  <a:extLst>
                    <a:ext uri="{9D8B030D-6E8A-4147-A177-3AD203B41FA5}">
                      <a16:colId xmlns:a16="http://schemas.microsoft.com/office/drawing/2014/main" val="2153947188"/>
                    </a:ext>
                  </a:extLst>
                </a:gridCol>
                <a:gridCol w="995799">
                  <a:extLst>
                    <a:ext uri="{9D8B030D-6E8A-4147-A177-3AD203B41FA5}">
                      <a16:colId xmlns:a16="http://schemas.microsoft.com/office/drawing/2014/main" val="234725501"/>
                    </a:ext>
                  </a:extLst>
                </a:gridCol>
                <a:gridCol w="1619590">
                  <a:extLst>
                    <a:ext uri="{9D8B030D-6E8A-4147-A177-3AD203B41FA5}">
                      <a16:colId xmlns:a16="http://schemas.microsoft.com/office/drawing/2014/main" val="2049509810"/>
                    </a:ext>
                  </a:extLst>
                </a:gridCol>
              </a:tblGrid>
              <a:tr h="3849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Bring forward an understanding of Stewardship to the parish.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Stewardship Ministry Info Fair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314" marR="139989" marT="139989" marB="13998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B. Berrini to lead;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Promote an attitude of Stewardship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Create script for each Mass, PPC &amp; Committee Mtgs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K Grinaway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314" marR="139989" marT="139989" marB="13998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Grow Hospitality Ministry in new ways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314" marR="139989" marT="139989" marB="13998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Parking Lot Hospitality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314" marR="139989" marT="139989" marB="13998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RCIA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314" marR="139989" marT="139989" marB="13998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Ben Berrini leads RCIA Program / reapplies program strengths from other parishes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314" marR="139989" marT="139989" marB="13998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980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477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2572FC-11EA-BE47-978D-8ECAD6659A88}"/>
              </a:ext>
            </a:extLst>
          </p:cNvPr>
          <p:cNvSpPr txBox="1"/>
          <p:nvPr/>
        </p:nvSpPr>
        <p:spPr>
          <a:xfrm flipH="1">
            <a:off x="10672473" y="753228"/>
            <a:ext cx="1252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8490" y="2131080"/>
            <a:ext cx="10693191" cy="276999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800000"/>
                </a:highlight>
              </a:rPr>
              <a:t>Formation / Communication                     How &amp; Who?                         Welcome                      How &amp; Who?              Faith Formation     How &amp; Who?</a:t>
            </a:r>
          </a:p>
        </p:txBody>
      </p:sp>
    </p:spTree>
    <p:extLst>
      <p:ext uri="{BB962C8B-B14F-4D97-AF65-F5344CB8AC3E}">
        <p14:creationId xmlns:p14="http://schemas.microsoft.com/office/powerpoint/2010/main" val="101050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49CA-AF31-684A-8DB0-03A30C1F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4375328" cy="1080938"/>
          </a:xfrm>
        </p:spPr>
        <p:txBody>
          <a:bodyPr>
            <a:normAutofit/>
          </a:bodyPr>
          <a:lstStyle/>
          <a:p>
            <a:r>
              <a:rPr lang="en-US" dirty="0"/>
              <a:t>Advent / Christmas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9AA0561-4257-5C43-96FF-1A3086400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207708"/>
              </p:ext>
            </p:extLst>
          </p:nvPr>
        </p:nvGraphicFramePr>
        <p:xfrm>
          <a:off x="598186" y="2543175"/>
          <a:ext cx="11095352" cy="3714750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2456025">
                  <a:extLst>
                    <a:ext uri="{9D8B030D-6E8A-4147-A177-3AD203B41FA5}">
                      <a16:colId xmlns:a16="http://schemas.microsoft.com/office/drawing/2014/main" val="4221233279"/>
                    </a:ext>
                  </a:extLst>
                </a:gridCol>
                <a:gridCol w="1868440">
                  <a:extLst>
                    <a:ext uri="{9D8B030D-6E8A-4147-A177-3AD203B41FA5}">
                      <a16:colId xmlns:a16="http://schemas.microsoft.com/office/drawing/2014/main" val="1211770486"/>
                    </a:ext>
                  </a:extLst>
                </a:gridCol>
                <a:gridCol w="2207531">
                  <a:extLst>
                    <a:ext uri="{9D8B030D-6E8A-4147-A177-3AD203B41FA5}">
                      <a16:colId xmlns:a16="http://schemas.microsoft.com/office/drawing/2014/main" val="1263260055"/>
                    </a:ext>
                  </a:extLst>
                </a:gridCol>
                <a:gridCol w="1792968">
                  <a:extLst>
                    <a:ext uri="{9D8B030D-6E8A-4147-A177-3AD203B41FA5}">
                      <a16:colId xmlns:a16="http://schemas.microsoft.com/office/drawing/2014/main" val="3606906535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val="3433391143"/>
                    </a:ext>
                  </a:extLst>
                </a:gridCol>
                <a:gridCol w="1765238">
                  <a:extLst>
                    <a:ext uri="{9D8B030D-6E8A-4147-A177-3AD203B41FA5}">
                      <a16:colId xmlns:a16="http://schemas.microsoft.com/office/drawing/2014/main" val="2017665904"/>
                    </a:ext>
                  </a:extLst>
                </a:gridCol>
              </a:tblGrid>
              <a:tr h="3714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Bring forward an understanding of Stewardship to the parish.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Use OPL 2019 Calendar: Becoming Stewards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Stewardship Ministry – Sign-up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354" marR="137013" marT="137013" marB="1370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Kathy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Grinaway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to lead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Promote an attitude of Stewardship at PPC &amp; Committee Mtgs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228354" marR="137013" marT="137013" marB="1370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Grow Hospitality Ministry in new ways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All Souls / Bereavement Mass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354" marR="137013" marT="137013" marB="1370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 Grinaway continue to organize and grow Greeters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Parking Lot Hospitality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Hospitality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354" marR="137013" marT="137013" marB="1370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RCIA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354" marR="137013" marT="137013" marB="1370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Ben Berrini leads RCIA Program / reapplies program strengths from other parishes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354" marR="137013" marT="137013" marB="1370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0987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E2572FC-11EA-BE47-978D-8ECAD6659A88}"/>
              </a:ext>
            </a:extLst>
          </p:cNvPr>
          <p:cNvSpPr txBox="1"/>
          <p:nvPr/>
        </p:nvSpPr>
        <p:spPr>
          <a:xfrm flipH="1">
            <a:off x="10662959" y="642346"/>
            <a:ext cx="1444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badi MT Condensed Light" panose="020B0306030101010103" pitchFamily="34" charset="77"/>
              </a:rPr>
              <a:t>Aligns to Goals:</a:t>
            </a:r>
          </a:p>
          <a:p>
            <a:endParaRPr lang="en-US" sz="1600" b="1" dirty="0">
              <a:latin typeface="Abadi MT Condensed Light" panose="020B0306030101010103" pitchFamily="34" charset="77"/>
            </a:endParaRP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Welcome</a:t>
            </a:r>
          </a:p>
          <a:p>
            <a:r>
              <a:rPr lang="en-US" sz="1600" b="1" dirty="0">
                <a:latin typeface="Abadi MT Condensed Light" panose="020B0306030101010103" pitchFamily="34" charset="77"/>
              </a:rPr>
              <a:t>Faith 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8186" y="2131081"/>
            <a:ext cx="10646667" cy="276999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800000"/>
                </a:highlight>
              </a:rPr>
              <a:t>Formation / Communication                How &amp; Who?                         Welcome                      How &amp; Who?                   Faith Formation           How &amp; Who?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8615" y="642346"/>
            <a:ext cx="4753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Baskerville"/>
                <a:cs typeface="Baskerville"/>
              </a:rPr>
              <a:t>“The change of mind, heart, and life that is brought about by embracing stewardship does not happen overnight.  Because the circumstances of our lives change daily, growth as a disciple and good steward is a continual process of conversion” ( Lisa Anslinger, “Grateful Disciples”)</a:t>
            </a:r>
          </a:p>
        </p:txBody>
      </p:sp>
    </p:spTree>
    <p:extLst>
      <p:ext uri="{BB962C8B-B14F-4D97-AF65-F5344CB8AC3E}">
        <p14:creationId xmlns:p14="http://schemas.microsoft.com/office/powerpoint/2010/main" val="182521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2" name="Picture 31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3" name="Rectangle 33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4" name="Picture 35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45" name="Rectangle 37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BBE1E-4296-5241-9B08-8D001AD5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4284245" cy="266105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FFFFFF"/>
                </a:solidFill>
              </a:rPr>
              <a:t>Thank you for taking this journey with us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FFAB1365-3C5F-4C47-8D12-F7522FC17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160" y="661106"/>
            <a:ext cx="4677196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Ben Berrini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Paul Dreabit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Deacon Don Crane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Kathy Grinaway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Don Prescavage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Fr. Jack Lambert</a:t>
            </a:r>
          </a:p>
        </p:txBody>
      </p:sp>
    </p:spTree>
    <p:extLst>
      <p:ext uri="{BB962C8B-B14F-4D97-AF65-F5344CB8AC3E}">
        <p14:creationId xmlns:p14="http://schemas.microsoft.com/office/powerpoint/2010/main" val="2733032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814</Words>
  <Application>Microsoft Office PowerPoint</Application>
  <PresentationFormat>Widescreen</PresentationFormat>
  <Paragraphs>196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Abadi MT Condensed Light</vt:lpstr>
      <vt:lpstr>Arial</vt:lpstr>
      <vt:lpstr>Baskerville</vt:lpstr>
      <vt:lpstr>Britannic Bold</vt:lpstr>
      <vt:lpstr>Calibri</vt:lpstr>
      <vt:lpstr>Times New Roman</vt:lpstr>
      <vt:lpstr>Trebuchet MS</vt:lpstr>
      <vt:lpstr>Berlin</vt:lpstr>
      <vt:lpstr>Becoming Stewards    Saints Peter &amp; Paul Parish</vt:lpstr>
      <vt:lpstr>Winter / Ordinary Time  </vt:lpstr>
      <vt:lpstr>Lent</vt:lpstr>
      <vt:lpstr>Easter</vt:lpstr>
      <vt:lpstr>Pentecost</vt:lpstr>
      <vt:lpstr>Summer / Ordinary Time</vt:lpstr>
      <vt:lpstr>Autumn / Ordinary Time</vt:lpstr>
      <vt:lpstr>Advent / Christmas</vt:lpstr>
      <vt:lpstr>Thank you for taking this journey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Stewards     Saints Peter &amp; Paul Parish</dc:title>
  <dc:creator>Microsoft Office User</dc:creator>
  <cp:lastModifiedBy>Administrator</cp:lastModifiedBy>
  <cp:revision>24</cp:revision>
  <dcterms:created xsi:type="dcterms:W3CDTF">2019-01-17T18:04:11Z</dcterms:created>
  <dcterms:modified xsi:type="dcterms:W3CDTF">2019-06-19T17:18:06Z</dcterms:modified>
</cp:coreProperties>
</file>